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56" r:id="rId4"/>
    <p:sldId id="269" r:id="rId5"/>
    <p:sldId id="257" r:id="rId6"/>
    <p:sldId id="268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 fontScale="90000"/>
          </a:bodyPr>
          <a:lstStyle/>
          <a:p>
            <a:pPr algn="ctr" defTabSz="457207">
              <a:defRPr/>
            </a:pP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3 ЛЕКЦИЯ 3 </a:t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sz="4900" dirty="0">
                <a:solidFill>
                  <a:srgbClr val="FFFF00"/>
                </a:solidFill>
              </a:rPr>
              <a:t>Определение расходов по соответствующим уровням вероятностей превышения воды.</a:t>
            </a:r>
            <a:endParaRPr lang="ru-RU" sz="73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5458" y="1204185"/>
            <a:ext cx="105828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0" dirty="0" smtClean="0">
                <a:solidFill>
                  <a:schemeClr val="accent1"/>
                </a:solidFill>
                <a:effectLst/>
                <a:latin typeface="+mj-lt"/>
              </a:rPr>
              <a:t>Состояние речной гидрографической сети зависит от климата и геоморфологии отдельных районов земной поверхности. Инженерные расчеты, связанные с изучением природных явлений на реках, охватывают большой комплекс вопросов при проектировании гидротехнических сооружений и, в частности, мостовых переходов.</a:t>
            </a:r>
            <a:r>
              <a:rPr lang="ru-RU" sz="2000" b="1" dirty="0" smtClean="0">
                <a:solidFill>
                  <a:schemeClr val="accent1"/>
                </a:solidFill>
                <a:latin typeface="+mj-lt"/>
              </a:rPr>
              <a:t/>
            </a:r>
            <a:br>
              <a:rPr lang="ru-RU" sz="2000" b="1" dirty="0" smtClean="0">
                <a:solidFill>
                  <a:schemeClr val="accent1"/>
                </a:solidFill>
                <a:latin typeface="+mj-lt"/>
              </a:rPr>
            </a:br>
            <a:r>
              <a:rPr lang="ru-RU" sz="2000" b="1" i="0" dirty="0" smtClean="0">
                <a:solidFill>
                  <a:schemeClr val="accent1"/>
                </a:solidFill>
                <a:effectLst/>
                <a:latin typeface="+mj-lt"/>
              </a:rPr>
              <a:t>Речные долины обычно имеют плавное очертание, но русло в пределах долины может </a:t>
            </a:r>
            <a:r>
              <a:rPr lang="ru-RU" sz="2000" b="1" i="0" dirty="0" err="1" smtClean="0">
                <a:solidFill>
                  <a:schemeClr val="accent1"/>
                </a:solidFill>
                <a:effectLst/>
                <a:latin typeface="+mj-lt"/>
              </a:rPr>
              <a:t>меандрировать</a:t>
            </a:r>
            <a:r>
              <a:rPr lang="ru-RU" sz="2000" b="1" i="0" dirty="0" smtClean="0">
                <a:solidFill>
                  <a:schemeClr val="accent1"/>
                </a:solidFill>
                <a:effectLst/>
                <a:latin typeface="+mj-lt"/>
              </a:rPr>
              <a:t> в широких пределах. Для ряда гидрологических расчетов нужно различать уклон долины, используемый, например, при переносе расходов, и местный уклон у исследуемого створа для определения скоростей и расходов. Живые сечения по створу поперек долины весьма разнообразны и зависят главным образом от геологического строения долины и величин осадков и стока (рис. VI-1). Колебания уровней на реках зависят не только от количества осадков и стока, но и от конфигурации долины. В узком живом сечении уровень при том же расходе выше, чем при наличии широких пойм.</a:t>
            </a:r>
            <a:endParaRPr lang="ru-RU" sz="20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0948" y="234950"/>
            <a:ext cx="8496300" cy="8651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Определение расходов воды и соответствующих им уровней заданной вероятности превышения (ВП)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11162" y="1296801"/>
            <a:ext cx="11335871" cy="5292258"/>
          </a:xfrm>
        </p:spPr>
        <p:txBody>
          <a:bodyPr>
            <a:normAutofit fontScale="55000" lnSpcReduction="20000"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4500" b="1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  Общие </a:t>
            </a:r>
            <a:r>
              <a:rPr lang="ru-RU" sz="45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положения и история вопроса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51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		Расчет всех сооружений мостового перехода (МП) должен обеспечивать надёжность их эксплуатации в течение длительного период времени.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51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		Надежность водопропускных сооружений с точки зрения гидравлики характеризуется их способностью противостоять половодьям и паводкам.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51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		Б</a:t>
            </a:r>
            <a:r>
              <a:rPr lang="el-GR" sz="51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ό</a:t>
            </a:r>
            <a:r>
              <a:rPr lang="ru-RU" sz="5100" dirty="0" err="1">
                <a:solidFill>
                  <a:srgbClr val="FFFF00"/>
                </a:solidFill>
                <a:latin typeface="+mn-lt"/>
                <a:cs typeface="Times New Roman" pitchFamily="18" charset="0"/>
              </a:rPr>
              <a:t>льшая</a:t>
            </a:r>
            <a:r>
              <a:rPr lang="ru-RU" sz="51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надежность обеспечивается б</a:t>
            </a:r>
            <a:r>
              <a:rPr lang="el-GR" sz="51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ό</a:t>
            </a:r>
            <a:r>
              <a:rPr lang="ru-RU" sz="5100" dirty="0" err="1">
                <a:solidFill>
                  <a:srgbClr val="FFFF00"/>
                </a:solidFill>
                <a:latin typeface="+mn-lt"/>
                <a:cs typeface="Times New Roman" pitchFamily="18" charset="0"/>
              </a:rPr>
              <a:t>льшей</a:t>
            </a:r>
            <a:r>
              <a:rPr lang="ru-RU" sz="5100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стоимостью сооружения (учет более высоких уровней ведет к необходимости проектирования более высоких мостов, более высоких насыпей, труб большей протяженности, более дорогостоящих защитных сооружений и укреплений и т.д.)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3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6432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988" y="1378705"/>
            <a:ext cx="120620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Формирование максимальных расходов на реках — процесс сложный, зависящий от многих климатических и геоморфологических независимых или полузависимых переменных. При весеннем половодье величина расходов зависит от следующих основных факторов:</a:t>
            </a: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/>
            </a:r>
            <a:br>
              <a:rPr lang="ru-RU" sz="2400" b="1" dirty="0" smtClean="0">
                <a:solidFill>
                  <a:schemeClr val="accent1"/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/>
            </a:r>
            <a:br>
              <a:rPr lang="ru-RU" sz="2400" b="1" dirty="0" smtClean="0">
                <a:solidFill>
                  <a:schemeClr val="accent1"/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>- 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количества снега перед началом снеготаяния;</a:t>
            </a: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/>
            </a:r>
            <a:br>
              <a:rPr lang="ru-RU" sz="2400" b="1" dirty="0" smtClean="0">
                <a:solidFill>
                  <a:schemeClr val="accent1"/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>- 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дружности весны, т. е. суммы положительных температур за время снеготаяния;</a:t>
            </a: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/>
            </a:r>
            <a:br>
              <a:rPr lang="ru-RU" sz="2400" b="1" dirty="0" smtClean="0">
                <a:solidFill>
                  <a:schemeClr val="accent1"/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>- 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весенних дождей;</a:t>
            </a: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/>
            </a:r>
            <a:br>
              <a:rPr lang="ru-RU" sz="2400" b="1" dirty="0" smtClean="0">
                <a:solidFill>
                  <a:schemeClr val="accent1"/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>- </a:t>
            </a:r>
            <a:r>
              <a:rPr lang="ru-RU" sz="2400" b="1" i="0" dirty="0" err="1" smtClean="0">
                <a:solidFill>
                  <a:schemeClr val="accent1"/>
                </a:solidFill>
                <a:effectLst/>
                <a:latin typeface="+mj-lt"/>
              </a:rPr>
              <a:t>экопозиции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 водосбора;</a:t>
            </a: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/>
            </a:r>
            <a:br>
              <a:rPr lang="ru-RU" sz="2400" b="1" dirty="0" smtClean="0">
                <a:solidFill>
                  <a:schemeClr val="accent1"/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+mj-lt"/>
              </a:rPr>
              <a:t>- 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впитывающей способности почв, </a:t>
            </a:r>
            <a:r>
              <a:rPr lang="ru-RU" sz="2400" b="1" i="0" dirty="0" err="1" smtClean="0">
                <a:solidFill>
                  <a:schemeClr val="accent1"/>
                </a:solidFill>
                <a:effectLst/>
                <a:latin typeface="+mj-lt"/>
              </a:rPr>
              <a:t>залесенности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, заболоченности и пр.</a:t>
            </a:r>
            <a:endParaRPr lang="ru-RU" sz="24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1200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1411755" y="414854"/>
            <a:ext cx="8545513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just"/>
            <a: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Важнейшими гидрологическими характеристиками водотоков являются максимальные уровни воды и соответствующие им расходы воды.</a:t>
            </a:r>
          </a:p>
          <a:p>
            <a:pPr indent="450850" eaLnBrk="0" hangingPunct="0"/>
            <a:endParaRPr lang="ru-RU" dirty="0">
              <a:latin typeface="Calibri" pitchFamily="34" charset="0"/>
            </a:endParaRPr>
          </a:p>
        </p:txBody>
      </p:sp>
      <p:graphicFrame>
        <p:nvGraphicFramePr>
          <p:cNvPr id="102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816982"/>
              </p:ext>
            </p:extLst>
          </p:nvPr>
        </p:nvGraphicFramePr>
        <p:xfrm>
          <a:off x="4807511" y="2542708"/>
          <a:ext cx="2964890" cy="116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Уравнение" r:id="rId3" imgW="736560" imgH="253800" progId="Equation.3">
                  <p:embed/>
                </p:oleObj>
              </mc:Choice>
              <mc:Fallback>
                <p:oleObj name="Уравнение" r:id="rId3" imgW="736560" imgH="253800" progId="Equation.3">
                  <p:embed/>
                  <p:pic>
                    <p:nvPicPr>
                      <p:cNvPr id="1026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511" y="2542708"/>
                        <a:ext cx="2964890" cy="116126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rgbClr val="FFFF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ChangeArrowheads="1"/>
          </p:cNvSpPr>
          <p:nvPr/>
        </p:nvSpPr>
        <p:spPr bwMode="auto">
          <a:xfrm>
            <a:off x="1760539" y="4105275"/>
            <a:ext cx="82962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/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2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площадь живого сечения участка створа перехода (русла, левой и правой пойм), м</a:t>
            </a:r>
            <a:r>
              <a:rPr lang="ru-RU" sz="2800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850" eaLnBrk="0" hangingPunct="0"/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средняя скорость течения воды в пределах участка створа перехода, м/с.</a:t>
            </a:r>
          </a:p>
        </p:txBody>
      </p:sp>
    </p:spTree>
    <p:extLst>
      <p:ext uri="{BB962C8B-B14F-4D97-AF65-F5344CB8AC3E}">
        <p14:creationId xmlns:p14="http://schemas.microsoft.com/office/powerpoint/2010/main" val="406718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00" y="1297232"/>
            <a:ext cx="6582956" cy="5060034"/>
          </a:xfrm>
        </p:spPr>
      </p:pic>
      <p:sp>
        <p:nvSpPr>
          <p:cNvPr id="4" name="Прямоугольник 3"/>
          <p:cNvSpPr/>
          <p:nvPr/>
        </p:nvSpPr>
        <p:spPr>
          <a:xfrm>
            <a:off x="7333130" y="1297232"/>
            <a:ext cx="485887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Пример определения расчетных гидрологических величин по клетчатке вероятностей:</a:t>
            </a:r>
          </a:p>
          <a:p>
            <a:r>
              <a:rPr lang="ru-RU" sz="2400" b="1" i="1" dirty="0" err="1" smtClean="0">
                <a:solidFill>
                  <a:schemeClr val="accent1"/>
                </a:solidFill>
                <a:effectLst/>
                <a:latin typeface="+mj-lt"/>
              </a:rPr>
              <a:t>Н</a:t>
            </a:r>
            <a:r>
              <a:rPr lang="ru-RU" sz="2400" b="1" i="1" baseline="-25000" dirty="0" err="1" smtClean="0">
                <a:solidFill>
                  <a:schemeClr val="accent1"/>
                </a:solidFill>
                <a:effectLst/>
                <a:latin typeface="+mj-lt"/>
              </a:rPr>
              <a:t>п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 — отметка поймы;              </a:t>
            </a:r>
            <a:r>
              <a:rPr lang="ru-RU" sz="2400" b="1" i="0" dirty="0" err="1" smtClean="0">
                <a:solidFill>
                  <a:schemeClr val="accent1"/>
                </a:solidFill>
                <a:effectLst/>
                <a:latin typeface="+mj-lt"/>
              </a:rPr>
              <a:t>р</a:t>
            </a:r>
            <a:r>
              <a:rPr lang="ru-RU" sz="2400" b="1" i="0" baseline="-25000" dirty="0" err="1" smtClean="0">
                <a:solidFill>
                  <a:schemeClr val="accent1"/>
                </a:solidFill>
                <a:effectLst/>
                <a:latin typeface="+mj-lt"/>
              </a:rPr>
              <a:t>п</a:t>
            </a:r>
            <a:r>
              <a:rPr lang="ru-RU" sz="2400" b="1" i="0" baseline="-25000" dirty="0" smtClean="0">
                <a:solidFill>
                  <a:schemeClr val="accent1"/>
                </a:solidFill>
                <a:effectLst/>
                <a:latin typeface="+mj-lt"/>
              </a:rPr>
              <a:t>%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 — вероятность затопления поймы;           </a:t>
            </a:r>
            <a:r>
              <a:rPr lang="ru-RU" sz="2400" b="1" i="0" dirty="0" err="1" smtClean="0">
                <a:solidFill>
                  <a:schemeClr val="accent1"/>
                </a:solidFill>
                <a:effectLst/>
                <a:latin typeface="+mj-lt"/>
              </a:rPr>
              <a:t>р</a:t>
            </a:r>
            <a:r>
              <a:rPr lang="ru-RU" sz="2400" b="1" i="0" baseline="-25000" dirty="0" err="1" smtClean="0">
                <a:solidFill>
                  <a:schemeClr val="accent1"/>
                </a:solidFill>
                <a:effectLst/>
                <a:latin typeface="+mj-lt"/>
              </a:rPr>
              <a:t>э</a:t>
            </a:r>
            <a:r>
              <a:rPr lang="ru-RU" sz="2400" b="1" i="0" baseline="-25000" dirty="0" smtClean="0">
                <a:solidFill>
                  <a:schemeClr val="accent1"/>
                </a:solidFill>
                <a:effectLst/>
                <a:latin typeface="+mj-lt"/>
              </a:rPr>
              <a:t>%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 — эмпирическая вероятность превышения</a:t>
            </a:r>
          </a:p>
          <a:p>
            <a:pPr algn="just"/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уровень </a:t>
            </a:r>
            <a:r>
              <a:rPr lang="ru-RU" sz="2400" b="1" i="1" dirty="0" err="1" smtClean="0">
                <a:solidFill>
                  <a:schemeClr val="accent1"/>
                </a:solidFill>
                <a:effectLst/>
                <a:latin typeface="+mj-lt"/>
              </a:rPr>
              <a:t>Н</a:t>
            </a:r>
            <a:r>
              <a:rPr lang="ru-RU" sz="2400" b="1" i="1" baseline="-25000" dirty="0" err="1" smtClean="0">
                <a:solidFill>
                  <a:schemeClr val="accent1"/>
                </a:solidFill>
                <a:effectLst/>
                <a:latin typeface="+mj-lt"/>
              </a:rPr>
              <a:t>ш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 и вероятность (частоту) затопления пойм </a:t>
            </a:r>
            <a:r>
              <a:rPr lang="ru-RU" sz="2400" b="1" i="1" dirty="0" err="1" smtClean="0">
                <a:solidFill>
                  <a:schemeClr val="accent1"/>
                </a:solidFill>
                <a:effectLst/>
                <a:latin typeface="+mj-lt"/>
              </a:rPr>
              <a:t>р</a:t>
            </a:r>
            <a:r>
              <a:rPr lang="ru-RU" sz="2400" b="1" i="1" baseline="-25000" dirty="0" err="1" smtClean="0">
                <a:solidFill>
                  <a:schemeClr val="accent1"/>
                </a:solidFill>
                <a:effectLst/>
                <a:latin typeface="+mj-lt"/>
              </a:rPr>
              <a:t>п</a:t>
            </a:r>
            <a:r>
              <a:rPr lang="ru-RU" sz="2400" b="1" i="1" baseline="-25000" dirty="0" smtClean="0">
                <a:solidFill>
                  <a:schemeClr val="accent1"/>
                </a:solidFill>
                <a:effectLst/>
                <a:latin typeface="+mj-lt"/>
              </a:rPr>
              <a:t>%</a:t>
            </a:r>
            <a:r>
              <a:rPr lang="ru-RU" sz="2400" b="1" i="0" dirty="0" smtClean="0">
                <a:solidFill>
                  <a:schemeClr val="accent1"/>
                </a:solidFill>
                <a:effectLst/>
                <a:latin typeface="+mj-lt"/>
              </a:rPr>
              <a:t> в паводки в месте перехода .</a:t>
            </a:r>
            <a:endParaRPr lang="ru-RU" sz="2400" b="1" i="0" dirty="0">
              <a:solidFill>
                <a:schemeClr val="accent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052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60" y="250826"/>
            <a:ext cx="5892519" cy="3121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28529" y="342901"/>
            <a:ext cx="5508719" cy="2447925"/>
          </a:xfrm>
        </p:spPr>
        <p:txBody>
          <a:bodyPr>
            <a:noAutofit/>
          </a:bodyPr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Изначально при проектировании МП за расчетный максимальный уровень водотока принимали самый высокий из наблюдаемых за какой-то небольшой промежуток времени. Вероятность его превышения была очень высокой, что приводило к большому количеству аварий и повреждений МП во время половодий и паводков.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Возникла мысль найти закономерность в колебаниях паводков, установить целесообразную вероятность таких расхода и уровня, при которых еще обеспечивается безаварийная работа МП, а также найти способы достаточно точного определения расхода и уровня установленной (нормативной или заданной) ВП.</a:t>
            </a:r>
          </a:p>
        </p:txBody>
      </p:sp>
      <p:pic>
        <p:nvPicPr>
          <p:cNvPr id="20486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60" y="3578696"/>
            <a:ext cx="5892519" cy="3121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Содержимое 2"/>
          <p:cNvSpPr txBox="1">
            <a:spLocks/>
          </p:cNvSpPr>
          <p:nvPr/>
        </p:nvSpPr>
        <p:spPr bwMode="auto">
          <a:xfrm>
            <a:off x="7933014" y="3223606"/>
            <a:ext cx="2481217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Мост метро в Москве</a:t>
            </a:r>
          </a:p>
        </p:txBody>
      </p:sp>
      <p:sp>
        <p:nvSpPr>
          <p:cNvPr id="20485" name="Прямоугольник 2"/>
          <p:cNvSpPr>
            <a:spLocks noChangeArrowheads="1"/>
          </p:cNvSpPr>
          <p:nvPr/>
        </p:nvSpPr>
        <p:spPr bwMode="auto">
          <a:xfrm>
            <a:off x="6874525" y="6175846"/>
            <a:ext cx="3836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Мост через реку Березайку (Новгородская обл.) во время половодья</a:t>
            </a:r>
          </a:p>
        </p:txBody>
      </p:sp>
    </p:spTree>
    <p:extLst>
      <p:ext uri="{BB962C8B-B14F-4D97-AF65-F5344CB8AC3E}">
        <p14:creationId xmlns:p14="http://schemas.microsoft.com/office/powerpoint/2010/main" val="195221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336176" y="1116106"/>
            <a:ext cx="11537577" cy="6957265"/>
          </a:xfrm>
        </p:spPr>
        <p:txBody>
          <a:bodyPr>
            <a:noAutofit/>
          </a:bodyPr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Сначала от средних расходов к расходам заданной редкой повторяемости пытались переходить с помощью эмпирических формул, т.е. формул, основанных не на закономерностях количественных процессов, а на отдельных фактах и явлениях. Однако точность инженерных расчетов по таким формулам оказалась неудовлетворительной.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С течением времени происходило накопление результатов систематических наблюдений за горизонтами и расходами воды на реках.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Применение методов математической статистики позволило выявлять закономерности в колебаниях паводков на конкретных реках, т.е. с учетом характерных особенностей водотока и района проектирования.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Наличие закономерностей в свою очередь, позволило с большей эффективностью использовать теорию вероятности.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b="1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Таким </a:t>
            </a:r>
            <a:r>
              <a:rPr lang="ru-RU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образом, появилось и в настоящее время используется понятие </a:t>
            </a:r>
            <a:r>
              <a:rPr lang="ru-RU" b="1" i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«вероятность превышения»</a:t>
            </a:r>
            <a:r>
              <a:rPr lang="ru-RU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определенного уровня или расхода воды более высоким уровнем и соответствующим ему б</a:t>
            </a:r>
            <a:r>
              <a:rPr lang="el-GR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ό</a:t>
            </a:r>
            <a:r>
              <a:rPr lang="ru-RU" b="1" dirty="0" err="1">
                <a:solidFill>
                  <a:srgbClr val="FFFF00"/>
                </a:solidFill>
                <a:latin typeface="+mn-lt"/>
                <a:cs typeface="Times New Roman" pitchFamily="18" charset="0"/>
              </a:rPr>
              <a:t>льшим</a:t>
            </a:r>
            <a:r>
              <a:rPr lang="ru-RU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расходом.</a:t>
            </a:r>
          </a:p>
        </p:txBody>
      </p:sp>
    </p:spTree>
    <p:extLst>
      <p:ext uri="{BB962C8B-B14F-4D97-AF65-F5344CB8AC3E}">
        <p14:creationId xmlns:p14="http://schemas.microsoft.com/office/powerpoint/2010/main" val="415819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605118" y="245689"/>
            <a:ext cx="9452629" cy="2089150"/>
          </a:xfrm>
        </p:spPr>
        <p:txBody>
          <a:bodyPr>
            <a:normAutofit/>
          </a:bodyPr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sz="20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Ориентировочно ВП какого-либо уровня (или </a:t>
            </a:r>
            <a:r>
              <a:rPr lang="en-US" sz="2000" b="1" i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Q</a:t>
            </a:r>
            <a:r>
              <a:rPr lang="ru-RU" sz="20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) – это отношение 1 к количеству лет, в течение которых этот уровень (или </a:t>
            </a:r>
            <a:r>
              <a:rPr lang="en-US" sz="2000" b="1" i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Q</a:t>
            </a:r>
            <a:r>
              <a:rPr lang="en-US" sz="20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)</a:t>
            </a:r>
            <a:r>
              <a:rPr lang="ru-RU" sz="20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может быть превышен еще более высоким уровнем (или б</a:t>
            </a:r>
            <a:r>
              <a:rPr lang="el-GR" sz="20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ό</a:t>
            </a:r>
            <a:r>
              <a:rPr lang="ru-RU" sz="2000" b="1" dirty="0" err="1">
                <a:solidFill>
                  <a:srgbClr val="FFFF00"/>
                </a:solidFill>
                <a:latin typeface="+mn-lt"/>
                <a:cs typeface="Times New Roman" pitchFamily="18" charset="0"/>
              </a:rPr>
              <a:t>льшим</a:t>
            </a:r>
            <a:r>
              <a:rPr lang="ru-RU" sz="20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 расходом). ВП может исчисляться в процентах.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2000" b="1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При проектировании сооружений мостового перехода на железных дорогах нормируются два значения ВП: расчетное и наибольшее.</a:t>
            </a:r>
          </a:p>
        </p:txBody>
      </p:sp>
      <p:sp>
        <p:nvSpPr>
          <p:cNvPr id="22531" name="Содержимое 2"/>
          <p:cNvSpPr txBox="1">
            <a:spLocks/>
          </p:cNvSpPr>
          <p:nvPr/>
        </p:nvSpPr>
        <p:spPr bwMode="auto">
          <a:xfrm>
            <a:off x="605118" y="4948517"/>
            <a:ext cx="10502153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000" i="1" dirty="0">
                <a:solidFill>
                  <a:srgbClr val="04617B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Отверстие моста рассчитывается на пропуск расчетного расхода, а по наибольшим уровням и расходам определяет высоты и конструкцию пойменных насыпей, глубину заложения фундаментов, характеристики регуляционных и защитных сооружений.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097247"/>
              </p:ext>
            </p:extLst>
          </p:nvPr>
        </p:nvGraphicFramePr>
        <p:xfrm>
          <a:off x="605118" y="2334836"/>
          <a:ext cx="10502154" cy="26136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0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0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7594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железной дороги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ВП расходов и соответствующих им уровней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воды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5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расчетного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наибольшего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5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выше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1:100 (1%)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1:300 (0,33%)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5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1:50 (2%)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1:100 (1%)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30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Внутристанционные соединительные и подъездные пути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1:100 (1%)</a:t>
                      </a:r>
                    </a:p>
                    <a:p>
                      <a:pPr algn="ctr"/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1:100 (1%)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1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268309" y="419597"/>
            <a:ext cx="6898341" cy="3155670"/>
          </a:xfrm>
        </p:spPr>
        <p:txBody>
          <a:bodyPr>
            <a:noAutofit/>
          </a:bodyPr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dirty="0">
                <a:solidFill>
                  <a:schemeClr val="accent1"/>
                </a:solidFill>
                <a:latin typeface="+mn-lt"/>
                <a:cs typeface="Times New Roman" pitchFamily="18" charset="0"/>
              </a:rPr>
              <a:t>На величину максимальных расходов и уровней оказывает влияние большое количество разнообразных факторов, т.е. они являются величинами случайными.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dirty="0" smtClean="0">
                <a:solidFill>
                  <a:schemeClr val="accent1"/>
                </a:solidFill>
                <a:latin typeface="+mn-lt"/>
                <a:cs typeface="Times New Roman" pitchFamily="18" charset="0"/>
              </a:rPr>
              <a:t>Одна </a:t>
            </a:r>
            <a:r>
              <a:rPr lang="ru-RU" dirty="0">
                <a:solidFill>
                  <a:schemeClr val="accent1"/>
                </a:solidFill>
                <a:latin typeface="+mn-lt"/>
                <a:cs typeface="Times New Roman" pitchFamily="18" charset="0"/>
              </a:rPr>
              <a:t>из основных задач проектировщиков – как можно точнее установить закон распределения этих случайных величин на основании имеющихся статистических данных. Исходных наблюдений может быть достаточно много, мало или они вообще могут отсутствовать.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92924" y="342086"/>
            <a:ext cx="4313593" cy="3155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556" name="Прямоугольник 2"/>
          <p:cNvSpPr>
            <a:spLocks noChangeArrowheads="1"/>
          </p:cNvSpPr>
          <p:nvPr/>
        </p:nvSpPr>
        <p:spPr bwMode="auto">
          <a:xfrm>
            <a:off x="8172368" y="3575267"/>
            <a:ext cx="33071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Карл Пирсон, 1857-1936 гг</a:t>
            </a:r>
            <a:r>
              <a:rPr lang="ru-RU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3557" name="Прямоугольник 3"/>
          <p:cNvSpPr>
            <a:spLocks noChangeArrowheads="1"/>
          </p:cNvSpPr>
          <p:nvPr/>
        </p:nvSpPr>
        <p:spPr bwMode="auto">
          <a:xfrm>
            <a:off x="252354" y="4052888"/>
            <a:ext cx="115541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73050" indent="-273050" algn="just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2400" dirty="0">
                <a:solidFill>
                  <a:schemeClr val="accent1"/>
                </a:solidFill>
                <a:cs typeface="Times New Roman" pitchFamily="18" charset="0"/>
              </a:rPr>
              <a:t>Одной из наиболее адекватных теоретических кривых распределения вероятностей максимальных </a:t>
            </a:r>
            <a:r>
              <a:rPr lang="en-US" sz="2400" i="1" dirty="0">
                <a:solidFill>
                  <a:schemeClr val="accent1"/>
                </a:solidFill>
                <a:cs typeface="Times New Roman" pitchFamily="18" charset="0"/>
              </a:rPr>
              <a:t>Q</a:t>
            </a:r>
            <a:r>
              <a:rPr lang="en-US" sz="24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1"/>
                </a:solidFill>
                <a:cs typeface="Times New Roman" pitchFamily="18" charset="0"/>
              </a:rPr>
              <a:t>и </a:t>
            </a:r>
            <a:r>
              <a:rPr lang="ru-RU" sz="2400" i="1" dirty="0">
                <a:solidFill>
                  <a:schemeClr val="accent1"/>
                </a:solidFill>
                <a:cs typeface="Times New Roman" pitchFamily="18" charset="0"/>
              </a:rPr>
              <a:t>Н</a:t>
            </a:r>
            <a:r>
              <a:rPr lang="ru-RU" sz="2400" dirty="0">
                <a:solidFill>
                  <a:schemeClr val="accent1"/>
                </a:solidFill>
                <a:cs typeface="Times New Roman" pitchFamily="18" charset="0"/>
              </a:rPr>
              <a:t> была признана кривая английского математика Пирсона. Позднее отечественными учеными </a:t>
            </a:r>
            <a:r>
              <a:rPr lang="ru-RU" sz="2400" b="1" dirty="0">
                <a:solidFill>
                  <a:schemeClr val="accent1"/>
                </a:solidFill>
                <a:cs typeface="Times New Roman" pitchFamily="18" charset="0"/>
              </a:rPr>
              <a:t>С.Н. Критским</a:t>
            </a:r>
            <a:r>
              <a:rPr lang="ru-RU" sz="2400" dirty="0">
                <a:solidFill>
                  <a:schemeClr val="accent1"/>
                </a:solidFill>
                <a:cs typeface="Times New Roman" pitchFamily="18" charset="0"/>
              </a:rPr>
              <a:t> и </a:t>
            </a:r>
            <a:r>
              <a:rPr lang="ru-RU" sz="2400" b="1" dirty="0">
                <a:solidFill>
                  <a:schemeClr val="accent1"/>
                </a:solidFill>
                <a:cs typeface="Times New Roman" pitchFamily="18" charset="0"/>
              </a:rPr>
              <a:t>М.Ф. </a:t>
            </a:r>
            <a:r>
              <a:rPr lang="ru-RU" sz="2400" b="1" dirty="0" err="1">
                <a:solidFill>
                  <a:schemeClr val="accent1"/>
                </a:solidFill>
                <a:cs typeface="Times New Roman" pitchFamily="18" charset="0"/>
              </a:rPr>
              <a:t>Менкелем</a:t>
            </a:r>
            <a:r>
              <a:rPr lang="ru-RU" sz="2400" dirty="0">
                <a:solidFill>
                  <a:schemeClr val="accent1"/>
                </a:solidFill>
                <a:cs typeface="Times New Roman" pitchFamily="18" charset="0"/>
              </a:rPr>
              <a:t> было предложено целое семейство теоретических кривых распределения, в число которых вошла и кривая Пирсона </a:t>
            </a:r>
            <a:r>
              <a:rPr lang="ru-RU" sz="2400" i="1" dirty="0">
                <a:solidFill>
                  <a:schemeClr val="accent1"/>
                </a:solidFill>
                <a:cs typeface="Times New Roman" pitchFamily="18" charset="0"/>
              </a:rPr>
              <a:t>(см. практические занятия)</a:t>
            </a:r>
            <a:r>
              <a:rPr lang="ru-RU" sz="2400" dirty="0">
                <a:solidFill>
                  <a:schemeClr val="accent1"/>
                </a:solidFill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407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207963" y="1085850"/>
            <a:ext cx="5435600" cy="4752975"/>
          </a:xfrm>
        </p:spPr>
        <p:txBody>
          <a:bodyPr>
            <a:no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 дальнейших расчетах принимается та теоретическая кривая распределения вероятностей, которая имеет наименьшее отклонение от эмпирических точек. </a:t>
            </a:r>
          </a:p>
          <a:p>
            <a:pPr algn="ctr" eaLnBrk="1" hangingPunct="1">
              <a:buFont typeface="Wingdings 2" pitchFamily="18" charset="2"/>
              <a:buNone/>
            </a:pP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Пользуясь данной теоретической кривой распределения вероятностей, можно определить максимальные годовые расходы на водотоке 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любой вероятности превышения. И, далее, определить соответствующие данному расходу уровень УВВ.</a:t>
            </a:r>
          </a:p>
        </p:txBody>
      </p:sp>
      <p:pic>
        <p:nvPicPr>
          <p:cNvPr id="24579" name="Рисунок 4" descr="теоретич. кривые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1237128"/>
            <a:ext cx="5465762" cy="478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Прямоугольник 4"/>
          <p:cNvSpPr>
            <a:spLocks noChangeArrowheads="1"/>
          </p:cNvSpPr>
          <p:nvPr/>
        </p:nvSpPr>
        <p:spPr bwMode="auto">
          <a:xfrm>
            <a:off x="5735638" y="243948"/>
            <a:ext cx="478715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Сопоставление эмпирических данных с теоретическими кривыми распределения расходов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1" name="Прямоугольник 4"/>
          <p:cNvSpPr>
            <a:spLocks noChangeArrowheads="1"/>
          </p:cNvSpPr>
          <p:nvPr/>
        </p:nvSpPr>
        <p:spPr bwMode="auto">
          <a:xfrm>
            <a:off x="6383339" y="5948364"/>
            <a:ext cx="352742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теоретические кривые 	распределения вероятностей;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эмпирические точки</a:t>
            </a:r>
          </a:p>
        </p:txBody>
      </p:sp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888" y="6161088"/>
            <a:ext cx="652462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68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125635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</a:t>
            </a:r>
            <a:r>
              <a:rPr lang="ru-RU" sz="3600" b="1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Для чего определяют расход</a:t>
            </a:r>
            <a:r>
              <a:rPr lang="en-US" sz="3600" b="1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Какие методы применяются для определения расходов?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3. От каких факторов </a:t>
            </a:r>
            <a:r>
              <a:rPr lang="ru-RU" sz="3600" b="1" dirty="0" err="1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зависет</a:t>
            </a:r>
            <a:r>
              <a:rPr lang="ru-RU" sz="3600" b="1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половодье?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</TotalTime>
  <Words>793</Words>
  <Application>Microsoft Office PowerPoint</Application>
  <PresentationFormat>Широкоэкранный</PresentationFormat>
  <Paragraphs>65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2</vt:lpstr>
      <vt:lpstr>Wingdings 3</vt:lpstr>
      <vt:lpstr>Ион</vt:lpstr>
      <vt:lpstr>Microsoft Equation 3.0</vt:lpstr>
      <vt:lpstr> Тема 3 ЛЕКЦИЯ 3   Определение расходов по соответствующим уровням вероятностей превышения воды.</vt:lpstr>
      <vt:lpstr>Презентация PowerPoint</vt:lpstr>
      <vt:lpstr>Определение расходов воды и соответствующих им уровней заданной вероятности превышения (ВП)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6</cp:revision>
  <dcterms:created xsi:type="dcterms:W3CDTF">2021-09-20T11:36:36Z</dcterms:created>
  <dcterms:modified xsi:type="dcterms:W3CDTF">2021-09-20T12:35:26Z</dcterms:modified>
</cp:coreProperties>
</file>